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60" r:id="rId1"/>
  </p:sldMasterIdLst>
  <p:notesMasterIdLst>
    <p:notesMasterId r:id="rId20"/>
  </p:notesMasterIdLst>
  <p:handoutMasterIdLst>
    <p:handoutMasterId r:id="rId21"/>
  </p:handoutMasterIdLst>
  <p:sldIdLst>
    <p:sldId id="256" r:id="rId2"/>
    <p:sldId id="257" r:id="rId3"/>
    <p:sldId id="273" r:id="rId4"/>
    <p:sldId id="289" r:id="rId5"/>
    <p:sldId id="276" r:id="rId6"/>
    <p:sldId id="277" r:id="rId7"/>
    <p:sldId id="278" r:id="rId8"/>
    <p:sldId id="279" r:id="rId9"/>
    <p:sldId id="290" r:id="rId10"/>
    <p:sldId id="280" r:id="rId11"/>
    <p:sldId id="281" r:id="rId12"/>
    <p:sldId id="282" r:id="rId13"/>
    <p:sldId id="283" r:id="rId14"/>
    <p:sldId id="285" r:id="rId15"/>
    <p:sldId id="286" r:id="rId16"/>
    <p:sldId id="287" r:id="rId17"/>
    <p:sldId id="288" r:id="rId18"/>
    <p:sldId id="275"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31356A"/>
    <a:srgbClr val="102958"/>
    <a:srgbClr val="631932"/>
    <a:srgbClr val="5B8A2C"/>
    <a:srgbClr val="41206A"/>
    <a:srgbClr val="192564"/>
    <a:srgbClr val="073A7E"/>
    <a:srgbClr val="808080"/>
    <a:srgbClr val="002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26" autoAdjust="0"/>
  </p:normalViewPr>
  <p:slideViewPr>
    <p:cSldViewPr snapToGrid="0" snapToObjects="1" showGuides="1">
      <p:cViewPr varScale="1">
        <p:scale>
          <a:sx n="116" d="100"/>
          <a:sy n="116" d="100"/>
        </p:scale>
        <p:origin x="-1500" y="-96"/>
      </p:cViewPr>
      <p:guideLst>
        <p:guide orient="horz" pos="2104"/>
        <p:guide pos="284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1DA9EFC-CF96-7E46-8884-D01C20C6C762}" type="datetimeFigureOut">
              <a:rPr lang="en-US" smtClean="0"/>
              <a:t>7/12/2017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DBCD9A-28E4-134A-B109-B1783EF5C1D4}" type="slidenum">
              <a:rPr lang="en-US" smtClean="0"/>
              <a:t>‹#›</a:t>
            </a:fld>
            <a:endParaRPr lang="en-US"/>
          </a:p>
        </p:txBody>
      </p:sp>
    </p:spTree>
    <p:extLst>
      <p:ext uri="{BB962C8B-B14F-4D97-AF65-F5344CB8AC3E}">
        <p14:creationId xmlns:p14="http://schemas.microsoft.com/office/powerpoint/2010/main" val="462260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601EF2-9916-514F-A8A4-BF96020BCD3E}" type="datetimeFigureOut">
              <a:rPr lang="en-US" smtClean="0"/>
              <a:t>7/12/2017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35540C-7501-3242-AA08-B2CEB7F88568}" type="slidenum">
              <a:rPr lang="en-US" smtClean="0"/>
              <a:t>‹#›</a:t>
            </a:fld>
            <a:endParaRPr lang="en-US"/>
          </a:p>
        </p:txBody>
      </p:sp>
    </p:spTree>
    <p:extLst>
      <p:ext uri="{BB962C8B-B14F-4D97-AF65-F5344CB8AC3E}">
        <p14:creationId xmlns:p14="http://schemas.microsoft.com/office/powerpoint/2010/main" val="24512226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2996" y="1371601"/>
            <a:ext cx="7848600" cy="1927225"/>
          </a:xfrm>
        </p:spPr>
        <p:txBody>
          <a:bodyPr wrap="square" lIns="0" anchor="b">
            <a:noAutofit/>
          </a:bodyPr>
          <a:lstStyle>
            <a:lvl1pPr>
              <a:defRPr sz="3200" cap="all" baseline="0">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2996" y="3505200"/>
            <a:ext cx="6400800" cy="1752600"/>
          </a:xfrm>
        </p:spPr>
        <p:txBody>
          <a:bodyPr lIns="0"/>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547C99-43FE-DE45-A460-D1C43233DA97}" type="datetime3">
              <a:rPr lang="en-AU" smtClean="0"/>
              <a:t>12 July,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457200" y="3400109"/>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530687-C32A-FA4F-B7B3-87903B60277E}" type="datetime3">
              <a:rPr lang="en-AU" smtClean="0"/>
              <a:t>12 July,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
        <p:nvSpPr>
          <p:cNvPr id="8" name="Picture Placeholder 2"/>
          <p:cNvSpPr>
            <a:spLocks noGrp="1"/>
          </p:cNvSpPr>
          <p:nvPr>
            <p:ph type="pic" idx="1"/>
          </p:nvPr>
        </p:nvSpPr>
        <p:spPr>
          <a:xfrm>
            <a:off x="457200" y="1168153"/>
            <a:ext cx="8229600" cy="5166529"/>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Footer">
    <p:spTree>
      <p:nvGrpSpPr>
        <p:cNvPr id="1" name=""/>
        <p:cNvGrpSpPr/>
        <p:nvPr/>
      </p:nvGrpSpPr>
      <p:grpSpPr>
        <a:xfrm>
          <a:off x="0" y="0"/>
          <a:ext cx="0" cy="0"/>
          <a:chOff x="0" y="0"/>
          <a:chExt cx="0" cy="0"/>
        </a:xfrm>
      </p:grpSpPr>
      <p:sp>
        <p:nvSpPr>
          <p:cNvPr id="8" name="Rectangle 7"/>
          <p:cNvSpPr/>
          <p:nvPr userDrawn="1"/>
        </p:nvSpPr>
        <p:spPr>
          <a:xfrm>
            <a:off x="0" y="6589874"/>
            <a:ext cx="9250516" cy="2758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F0ADB4-3B49-4049-80C0-355BDC45BE5F}" type="datetime3">
              <a:rPr lang="en-AU" smtClean="0"/>
              <a:t>12 July, 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0" name="Straight Connector 9"/>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8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een Footer">
    <p:spTree>
      <p:nvGrpSpPr>
        <p:cNvPr id="1" name=""/>
        <p:cNvGrpSpPr/>
        <p:nvPr/>
      </p:nvGrpSpPr>
      <p:grpSpPr>
        <a:xfrm>
          <a:off x="0" y="0"/>
          <a:ext cx="0" cy="0"/>
          <a:chOff x="0" y="0"/>
          <a:chExt cx="0" cy="0"/>
        </a:xfrm>
      </p:grpSpPr>
      <p:sp>
        <p:nvSpPr>
          <p:cNvPr id="6" name="Rectangle 5"/>
          <p:cNvSpPr/>
          <p:nvPr userDrawn="1"/>
        </p:nvSpPr>
        <p:spPr>
          <a:xfrm>
            <a:off x="0" y="6589874"/>
            <a:ext cx="9283290" cy="27587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19B54-FB06-F945-8F7E-08B265FAD79E}" type="datetime3">
              <a:rPr lang="en-AU" smtClean="0"/>
              <a:t>12 July, 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286980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range Footer">
    <p:spTree>
      <p:nvGrpSpPr>
        <p:cNvPr id="1" name=""/>
        <p:cNvGrpSpPr/>
        <p:nvPr/>
      </p:nvGrpSpPr>
      <p:grpSpPr>
        <a:xfrm>
          <a:off x="0" y="0"/>
          <a:ext cx="0" cy="0"/>
          <a:chOff x="0" y="0"/>
          <a:chExt cx="0" cy="0"/>
        </a:xfrm>
      </p:grpSpPr>
      <p:sp>
        <p:nvSpPr>
          <p:cNvPr id="6" name="Rectangle 5"/>
          <p:cNvSpPr/>
          <p:nvPr userDrawn="1"/>
        </p:nvSpPr>
        <p:spPr>
          <a:xfrm>
            <a:off x="-1" y="6589874"/>
            <a:ext cx="9299677" cy="27587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509AB-BB2C-1745-9C05-B1B042BDCDEE}" type="datetime3">
              <a:rPr lang="en-AU" smtClean="0"/>
              <a:t>12 July, 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42343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roon Footer">
    <p:spTree>
      <p:nvGrpSpPr>
        <p:cNvPr id="1" name=""/>
        <p:cNvGrpSpPr/>
        <p:nvPr/>
      </p:nvGrpSpPr>
      <p:grpSpPr>
        <a:xfrm>
          <a:off x="0" y="0"/>
          <a:ext cx="0" cy="0"/>
          <a:chOff x="0" y="0"/>
          <a:chExt cx="0" cy="0"/>
        </a:xfrm>
      </p:grpSpPr>
      <p:sp>
        <p:nvSpPr>
          <p:cNvPr id="6" name="Rectangle 5"/>
          <p:cNvSpPr/>
          <p:nvPr userDrawn="1"/>
        </p:nvSpPr>
        <p:spPr>
          <a:xfrm>
            <a:off x="0" y="6589874"/>
            <a:ext cx="9324258" cy="2758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35F76E-4769-B746-A797-82D2D46D95C3}" type="datetime3">
              <a:rPr lang="en-AU" smtClean="0"/>
              <a:t>12 July, 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24498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 Footer">
    <p:spTree>
      <p:nvGrpSpPr>
        <p:cNvPr id="1" name=""/>
        <p:cNvGrpSpPr/>
        <p:nvPr/>
      </p:nvGrpSpPr>
      <p:grpSpPr>
        <a:xfrm>
          <a:off x="0" y="0"/>
          <a:ext cx="0" cy="0"/>
          <a:chOff x="0" y="0"/>
          <a:chExt cx="0" cy="0"/>
        </a:xfrm>
      </p:grpSpPr>
      <p:sp>
        <p:nvSpPr>
          <p:cNvPr id="6" name="Rectangle 5"/>
          <p:cNvSpPr/>
          <p:nvPr userDrawn="1"/>
        </p:nvSpPr>
        <p:spPr>
          <a:xfrm>
            <a:off x="-1" y="6589874"/>
            <a:ext cx="9242323" cy="27587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DF49D-FCE9-B44F-B817-9FC02839C117}" type="datetime3">
              <a:rPr lang="en-AU" smtClean="0"/>
              <a:t>12 July, 2017</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4278906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6464077"/>
            <a:ext cx="9283290" cy="39392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extLst>
      <p:ext uri="{BB962C8B-B14F-4D97-AF65-F5344CB8AC3E}">
        <p14:creationId xmlns:p14="http://schemas.microsoft.com/office/powerpoint/2010/main" val="105551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buClr>
                <a:schemeClr val="accent3"/>
              </a:buClr>
              <a:defRPr sz="2000"/>
            </a:lvl1pPr>
            <a:lvl2pPr>
              <a:buClr>
                <a:schemeClr val="accent3"/>
              </a:buClr>
              <a:defRPr sz="1800"/>
            </a:lvl2pPr>
            <a:lvl3pPr>
              <a:buClr>
                <a:schemeClr val="accent3"/>
              </a:buClr>
              <a:defRPr sz="1600"/>
            </a:lvl3pPr>
            <a:lvl4pPr>
              <a:buClr>
                <a:schemeClr val="accent3"/>
              </a:buClr>
              <a:defRPr sz="1400"/>
            </a:lvl4pPr>
            <a:lvl5pPr>
              <a:buClr>
                <a:schemeClr val="accent3"/>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67A646-727C-E74B-8CEF-AB23D605ECA8}" type="datetime3">
              <a:rPr lang="en-AU" smtClean="0"/>
              <a:t>12 July,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1" name="Straight Connector 10"/>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Gree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077200"/>
            <a:ext cx="4038600" cy="4116410"/>
          </a:xfrm>
        </p:spPr>
        <p:txBody>
          <a:bodyPr>
            <a:normAutofit/>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400"/>
            </a:lvl4pPr>
            <a:lvl5pPr>
              <a:buClr>
                <a:schemeClr val="accent2"/>
              </a:buCl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77200"/>
            <a:ext cx="4038600" cy="4116410"/>
          </a:xfrm>
        </p:spPr>
        <p:txBody>
          <a:bodyPr>
            <a:normAutofit/>
          </a:bodyPr>
          <a:lstStyle>
            <a:lvl1pPr>
              <a:buClr>
                <a:schemeClr val="accent2"/>
              </a:buClr>
              <a:defRPr sz="2000"/>
            </a:lvl1pPr>
            <a:lvl2pPr>
              <a:buClr>
                <a:schemeClr val="accent2"/>
              </a:buClr>
              <a:defRPr sz="1800"/>
            </a:lvl2pPr>
            <a:lvl3pPr>
              <a:buClr>
                <a:schemeClr val="accent2"/>
              </a:buClr>
              <a:defRPr sz="1600"/>
            </a:lvl3pPr>
            <a:lvl4pPr>
              <a:buClr>
                <a:schemeClr val="accent2"/>
              </a:buClr>
              <a:defRPr sz="1600"/>
            </a:lvl4pPr>
            <a:lvl5pPr>
              <a:buClr>
                <a:schemeClr val="accent2"/>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9" name="Straight Connector 8"/>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57200" y="1880240"/>
            <a:ext cx="3931920" cy="639763"/>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16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2579520"/>
            <a:ext cx="3931920" cy="3755163"/>
          </a:xfrm>
        </p:spPr>
        <p:txBody>
          <a:bodyPr>
            <a:normAutofit/>
          </a:bodyPr>
          <a:lstStyle>
            <a:lvl1pPr>
              <a:buClr>
                <a:schemeClr val="accent4"/>
              </a:buClr>
              <a:defRPr sz="2000">
                <a:solidFill>
                  <a:srgbClr val="272727"/>
                </a:solidFill>
              </a:defRPr>
            </a:lvl1pPr>
            <a:lvl2pPr>
              <a:buClr>
                <a:schemeClr val="accent4"/>
              </a:buClr>
              <a:defRPr sz="1800">
                <a:solidFill>
                  <a:srgbClr val="272727"/>
                </a:solidFill>
              </a:defRPr>
            </a:lvl2pPr>
            <a:lvl3pPr>
              <a:buClr>
                <a:schemeClr val="accent4"/>
              </a:buClr>
              <a:defRPr sz="1600">
                <a:solidFill>
                  <a:srgbClr val="272727"/>
                </a:solidFill>
              </a:defRPr>
            </a:lvl3pPr>
            <a:lvl4pPr>
              <a:buClr>
                <a:schemeClr val="accent4"/>
              </a:buClr>
              <a:defRPr sz="1400">
                <a:solidFill>
                  <a:srgbClr val="272727"/>
                </a:solidFill>
              </a:defRPr>
            </a:lvl4pPr>
            <a:lvl5pPr>
              <a:buClr>
                <a:schemeClr val="accent4"/>
              </a:buClr>
              <a:defRPr sz="1400">
                <a:solidFill>
                  <a:srgbClr val="272727"/>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754880" y="188024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1600" b="0" kern="1200" dirty="0" smtClean="0">
                <a:solidFill>
                  <a:srgbClr val="00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754880" y="2579520"/>
            <a:ext cx="3931920" cy="3755163"/>
          </a:xfrm>
        </p:spPr>
        <p:txBody>
          <a:bodyPr/>
          <a:lstStyle>
            <a:lvl1pPr>
              <a:buClr>
                <a:schemeClr val="accent4"/>
              </a:buClr>
              <a:defRPr sz="2000">
                <a:solidFill>
                  <a:srgbClr val="272727"/>
                </a:solidFill>
              </a:defRPr>
            </a:lvl1pPr>
            <a:lvl2pPr>
              <a:buClr>
                <a:schemeClr val="accent4"/>
              </a:buClr>
              <a:defRPr sz="1800">
                <a:solidFill>
                  <a:srgbClr val="272727"/>
                </a:solidFill>
              </a:defRPr>
            </a:lvl2pPr>
            <a:lvl3pPr>
              <a:buClr>
                <a:schemeClr val="accent4"/>
              </a:buClr>
              <a:defRPr sz="1600">
                <a:solidFill>
                  <a:srgbClr val="272727"/>
                </a:solidFill>
              </a:defRPr>
            </a:lvl3pPr>
            <a:lvl4pPr>
              <a:buClr>
                <a:schemeClr val="accent4"/>
              </a:buClr>
              <a:defRPr sz="1400">
                <a:solidFill>
                  <a:srgbClr val="272727"/>
                </a:solidFill>
              </a:defRPr>
            </a:lvl4pPr>
            <a:lvl5pPr>
              <a:buClr>
                <a:schemeClr val="accent4"/>
              </a:buClr>
              <a:defRPr sz="1400">
                <a:solidFill>
                  <a:srgbClr val="272727"/>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4AE631-4360-9544-BCA3-3664F1C8915F}" type="datetime3">
              <a:rPr lang="en-AU" smtClean="0"/>
              <a:t>12 July,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a:off x="4572794" y="2163097"/>
            <a:ext cx="0" cy="4171586"/>
          </a:xfrm>
          <a:prstGeom prst="line">
            <a:avLst/>
          </a:prstGeom>
          <a:ln w="635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3" name="Straight Connector 12"/>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9B7B19-4237-594B-B1C4-4FC4688797B5}" type="datetime3">
              <a:rPr lang="en-AU" smtClean="0"/>
              <a:t>12 July,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9" name="Straight Connector 8"/>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as Watermar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7E5C7-9FF8-DB4D-BE5A-3A71291ECD3D}" type="datetime3">
              <a:rPr lang="en-AU" smtClean="0"/>
              <a:t>12 July,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7840"/>
            <a:ext cx="2139696" cy="1261872"/>
          </a:xfrm>
        </p:spPr>
        <p:txBody>
          <a:bodyPr anchor="b">
            <a:noAutofit/>
          </a:bodyPr>
          <a:lstStyle>
            <a:lvl1pPr algn="l">
              <a:defRPr sz="1800" b="0"/>
            </a:lvl1pPr>
          </a:lstStyle>
          <a:p>
            <a:r>
              <a:rPr lang="en-AU" dirty="0" smtClean="0"/>
              <a:t>CLICK TO EDIT MASTER TITLE STYLE</a:t>
            </a:r>
            <a:endParaRPr lang="en-US" dirty="0"/>
          </a:p>
        </p:txBody>
      </p:sp>
      <p:sp>
        <p:nvSpPr>
          <p:cNvPr id="3" name="Content Placeholder 2"/>
          <p:cNvSpPr>
            <a:spLocks noGrp="1"/>
          </p:cNvSpPr>
          <p:nvPr>
            <p:ph idx="1"/>
          </p:nvPr>
        </p:nvSpPr>
        <p:spPr>
          <a:xfrm>
            <a:off x="2971800" y="1097840"/>
            <a:ext cx="5715000" cy="5236843"/>
          </a:xfrm>
        </p:spPr>
        <p:txBody>
          <a:bodyPr>
            <a:normAutofit/>
          </a:bodyPr>
          <a:lstStyle>
            <a:lvl1pPr>
              <a:buClr>
                <a:schemeClr val="accent6"/>
              </a:buClr>
              <a:defRPr sz="2400"/>
            </a:lvl1pPr>
            <a:lvl2pPr>
              <a:buClr>
                <a:schemeClr val="accent6"/>
              </a:buClr>
              <a:defRPr sz="2000"/>
            </a:lvl2pPr>
            <a:lvl3pPr>
              <a:buClr>
                <a:schemeClr val="accent6"/>
              </a:buClr>
              <a:defRPr sz="1800"/>
            </a:lvl3pPr>
            <a:lvl4pPr>
              <a:buClr>
                <a:schemeClr val="accent6"/>
              </a:buClr>
              <a:defRPr sz="1600"/>
            </a:lvl4pPr>
            <a:lvl5pPr>
              <a:buClr>
                <a:schemeClr val="accent6"/>
              </a:buCl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436314"/>
            <a:ext cx="2139696" cy="3898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E61BC-32EF-9C48-A9F4-9246C5B305DC}"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10" name="Straight Connector 9"/>
          <p:cNvCxnSpPr/>
          <p:nvPr userDrawn="1"/>
        </p:nvCxnSpPr>
        <p:spPr>
          <a:xfrm>
            <a:off x="2794706" y="1196258"/>
            <a:ext cx="0" cy="5138425"/>
          </a:xfrm>
          <a:prstGeom prst="line">
            <a:avLst/>
          </a:prstGeom>
          <a:ln w="635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58610" y="1097841"/>
            <a:ext cx="5904390" cy="52368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normAutofit/>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6B9D0B1-0EBF-7246-BF7E-3B84AACB9513}"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
        <p:nvSpPr>
          <p:cNvPr id="8" name="Title 1"/>
          <p:cNvSpPr>
            <a:spLocks noGrp="1"/>
          </p:cNvSpPr>
          <p:nvPr>
            <p:ph type="title" hasCustomPrompt="1"/>
          </p:nvPr>
        </p:nvSpPr>
        <p:spPr>
          <a:xfrm>
            <a:off x="457200" y="1097840"/>
            <a:ext cx="2139696" cy="1261872"/>
          </a:xfrm>
        </p:spPr>
        <p:txBody>
          <a:bodyPr anchor="b">
            <a:noAutofit/>
          </a:bodyPr>
          <a:lstStyle>
            <a:lvl1pPr algn="l">
              <a:defRPr sz="1800" b="0"/>
            </a:lvl1pPr>
          </a:lstStyle>
          <a:p>
            <a:r>
              <a:rPr lang="en-AU" dirty="0" smtClean="0"/>
              <a:t>CLICK TO EDIT MASTER TITLE STYLE</a:t>
            </a:r>
            <a:endParaRPr lang="en-US" dirty="0"/>
          </a:p>
        </p:txBody>
      </p:sp>
      <p:sp>
        <p:nvSpPr>
          <p:cNvPr id="9" name="Text Placeholder 3"/>
          <p:cNvSpPr>
            <a:spLocks noGrp="1"/>
          </p:cNvSpPr>
          <p:nvPr>
            <p:ph type="body" sz="half" idx="2"/>
          </p:nvPr>
        </p:nvSpPr>
        <p:spPr>
          <a:xfrm>
            <a:off x="457201" y="2436314"/>
            <a:ext cx="2139696" cy="38983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No footer inform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7756" y="488587"/>
            <a:ext cx="2266950" cy="551180"/>
          </a:xfrm>
          <a:prstGeom prst="rect">
            <a:avLst/>
          </a:prstGeom>
        </p:spPr>
      </p:pic>
      <p:cxnSp>
        <p:nvCxnSpPr>
          <p:cNvPr id="5" name="Straight Connector 4"/>
          <p:cNvCxnSpPr/>
          <p:nvPr userDrawn="1"/>
        </p:nvCxnSpPr>
        <p:spPr>
          <a:xfrm>
            <a:off x="457200" y="1905917"/>
            <a:ext cx="8229600" cy="0"/>
          </a:xfrm>
          <a:prstGeom prst="line">
            <a:avLst/>
          </a:prstGeom>
          <a:ln w="6350" cmpd="sng">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807800"/>
            <a:ext cx="8229600" cy="990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76975"/>
            <a:ext cx="8229600" cy="40474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589874"/>
            <a:ext cx="9250516" cy="275870"/>
          </a:xfrm>
          <a:prstGeom prst="rect">
            <a:avLst/>
          </a:prstGeom>
          <a:solidFill>
            <a:srgbClr val="7575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582130"/>
            <a:ext cx="2895600" cy="257582"/>
          </a:xfrm>
          <a:prstGeom prst="rect">
            <a:avLst/>
          </a:prstGeom>
        </p:spPr>
        <p:txBody>
          <a:bodyPr vert="horz" lIns="91440" tIns="45720" rIns="91440" bIns="45720" rtlCol="0" anchor="ctr"/>
          <a:lstStyle>
            <a:lvl1pPr algn="l">
              <a:defRPr sz="1000">
                <a:solidFill>
                  <a:srgbClr val="FFFFFF"/>
                </a:solidFill>
              </a:defRPr>
            </a:lvl1pPr>
          </a:lstStyle>
          <a:p>
            <a:fld id="{9FA07ECA-976D-E645-8C2F-273ABF000C52}" type="datetime3">
              <a:rPr lang="en-AU" smtClean="0"/>
              <a:t>12 July, 2017</a:t>
            </a:fld>
            <a:endParaRPr lang="en-US" dirty="0"/>
          </a:p>
        </p:txBody>
      </p:sp>
      <p:sp>
        <p:nvSpPr>
          <p:cNvPr id="5" name="Footer Placeholder 4"/>
          <p:cNvSpPr>
            <a:spLocks noGrp="1"/>
          </p:cNvSpPr>
          <p:nvPr>
            <p:ph type="ftr" sz="quarter" idx="3"/>
          </p:nvPr>
        </p:nvSpPr>
        <p:spPr>
          <a:xfrm>
            <a:off x="3429000" y="6582130"/>
            <a:ext cx="4114800" cy="257582"/>
          </a:xfrm>
          <a:prstGeom prst="rect">
            <a:avLst/>
          </a:prstGeom>
        </p:spPr>
        <p:txBody>
          <a:bodyPr vert="horz" lIns="91440" tIns="45720" rIns="91440" bIns="45720" rtlCol="0" anchor="ctr"/>
          <a:lstStyle>
            <a:lvl1pPr algn="ctr">
              <a:defRPr sz="10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6582130"/>
            <a:ext cx="1066800" cy="257582"/>
          </a:xfrm>
          <a:prstGeom prst="rect">
            <a:avLst/>
          </a:prstGeom>
        </p:spPr>
        <p:txBody>
          <a:bodyPr vert="horz" lIns="91440" tIns="45720" rIns="91440" bIns="45720" rtlCol="0" anchor="ctr"/>
          <a:lstStyle>
            <a:lvl1pPr algn="r">
              <a:defRPr sz="1000" b="1">
                <a:solidFill>
                  <a:srgbClr val="FFFFFF"/>
                </a:solidFill>
              </a:defRPr>
            </a:lvl1pPr>
          </a:lstStyle>
          <a:p>
            <a:fld id="{0CFEC368-1D7A-4F81-ABF6-AE0E36BAF64C}" type="slidenum">
              <a:rPr lang="en-US" smtClean="0"/>
              <a:pPr/>
              <a:t>‹#›</a:t>
            </a:fld>
            <a:endParaRPr lang="en-US" dirty="0"/>
          </a:p>
        </p:txBody>
      </p:sp>
      <p:pic>
        <p:nvPicPr>
          <p:cNvPr id="8" name="Picture 7" descr="Colour_Bar1048x30.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9328" y="0"/>
            <a:ext cx="9183624" cy="262890"/>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Lst>
  <p:hf hdr="0"/>
  <p:txStyles>
    <p:titleStyle>
      <a:lvl1pPr algn="l" defTabSz="914400" rtl="0" eaLnBrk="1" latinLnBrk="0" hangingPunct="1">
        <a:spcBef>
          <a:spcPct val="0"/>
        </a:spcBef>
        <a:buNone/>
        <a:defRPr sz="2800" kern="1200" spc="-100" baseline="0">
          <a:solidFill>
            <a:srgbClr val="000000"/>
          </a:solidFill>
          <a:latin typeface="+mj-lt"/>
          <a:ea typeface="+mj-ea"/>
          <a:cs typeface="+mj-cs"/>
        </a:defRPr>
      </a:lvl1pPr>
    </p:titleStyle>
    <p:bodyStyle>
      <a:lvl1pPr marL="182880" indent="-182880" algn="l" defTabSz="914400" rtl="0" eaLnBrk="1" latinLnBrk="0" hangingPunct="1">
        <a:spcBef>
          <a:spcPct val="20000"/>
        </a:spcBef>
        <a:buClr>
          <a:srgbClr val="00207E"/>
        </a:buClr>
        <a:buSzPct val="85000"/>
        <a:buFont typeface="Arial" pitchFamily="34" charset="0"/>
        <a:buChar char="•"/>
        <a:defRPr sz="2000" kern="1200">
          <a:solidFill>
            <a:srgbClr val="000000"/>
          </a:solidFill>
          <a:latin typeface="+mn-lt"/>
          <a:ea typeface="+mn-ea"/>
          <a:cs typeface="+mn-cs"/>
        </a:defRPr>
      </a:lvl1pPr>
      <a:lvl2pPr marL="457200" indent="-182880" algn="l" defTabSz="914400" rtl="0" eaLnBrk="1" latinLnBrk="0" hangingPunct="1">
        <a:spcBef>
          <a:spcPct val="20000"/>
        </a:spcBef>
        <a:buClr>
          <a:srgbClr val="00207E"/>
        </a:buClr>
        <a:buSzPct val="85000"/>
        <a:buFont typeface="Arial" pitchFamily="34" charset="0"/>
        <a:buChar char="•"/>
        <a:defRPr sz="1800" kern="1200">
          <a:solidFill>
            <a:srgbClr val="000000"/>
          </a:solidFill>
          <a:latin typeface="+mn-lt"/>
          <a:ea typeface="+mn-ea"/>
          <a:cs typeface="+mn-cs"/>
        </a:defRPr>
      </a:lvl2pPr>
      <a:lvl3pPr marL="731520" indent="-182880" algn="l" defTabSz="914400" rtl="0" eaLnBrk="1" latinLnBrk="0" hangingPunct="1">
        <a:spcBef>
          <a:spcPct val="20000"/>
        </a:spcBef>
        <a:buClr>
          <a:srgbClr val="00207E"/>
        </a:buClr>
        <a:buSzPct val="90000"/>
        <a:buFont typeface="Arial" pitchFamily="34" charset="0"/>
        <a:buChar char="•"/>
        <a:defRPr sz="1600" kern="1200">
          <a:solidFill>
            <a:srgbClr val="000000"/>
          </a:solidFill>
          <a:latin typeface="+mn-lt"/>
          <a:ea typeface="+mn-ea"/>
          <a:cs typeface="+mn-cs"/>
        </a:defRPr>
      </a:lvl3pPr>
      <a:lvl4pPr marL="1005840" indent="-182880" algn="l" defTabSz="914400" rtl="0" eaLnBrk="1" latinLnBrk="0" hangingPunct="1">
        <a:spcBef>
          <a:spcPct val="20000"/>
        </a:spcBef>
        <a:buClr>
          <a:srgbClr val="00207E"/>
        </a:buClr>
        <a:buFont typeface="Arial" pitchFamily="34" charset="0"/>
        <a:buChar char="•"/>
        <a:defRPr sz="1400" kern="1200">
          <a:solidFill>
            <a:srgbClr val="000000"/>
          </a:solidFill>
          <a:latin typeface="+mn-lt"/>
          <a:ea typeface="+mn-ea"/>
          <a:cs typeface="+mn-cs"/>
        </a:defRPr>
      </a:lvl4pPr>
      <a:lvl5pPr marL="1188720" indent="-137160" algn="l" defTabSz="914400" rtl="0" eaLnBrk="1" latinLnBrk="0" hangingPunct="1">
        <a:spcBef>
          <a:spcPct val="20000"/>
        </a:spcBef>
        <a:buClr>
          <a:srgbClr val="00207E"/>
        </a:buClr>
        <a:buSzPct val="100000"/>
        <a:buFont typeface="Arial" pitchFamily="34" charset="0"/>
        <a:buChar char="•"/>
        <a:defRPr sz="1200" kern="1200" baseline="0">
          <a:solidFill>
            <a:srgbClr val="00000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hyperlink" Target="https://agedcare.health.gov.au/our-responsibilities/ageing-and-aged-care/programs-services/my-aged-care/information-for-service-provid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MY AGED </a:t>
            </a:r>
            <a:r>
              <a:rPr lang="en-US" dirty="0"/>
              <a:t>CARE - Changes to the </a:t>
            </a:r>
            <a:r>
              <a:rPr lang="en-US" dirty="0" smtClean="0"/>
              <a:t>PROVIDER PORTAL USER INTERFACE</a:t>
            </a:r>
            <a:endParaRPr lang="en-US" dirty="0"/>
          </a:p>
        </p:txBody>
      </p:sp>
      <p:sp>
        <p:nvSpPr>
          <p:cNvPr id="5" name="Subtitle 4"/>
          <p:cNvSpPr>
            <a:spLocks noGrp="1"/>
          </p:cNvSpPr>
          <p:nvPr>
            <p:ph type="subTitle" idx="1"/>
          </p:nvPr>
        </p:nvSpPr>
        <p:spPr/>
        <p:txBody>
          <a:bodyPr/>
          <a:lstStyle/>
          <a:p>
            <a:r>
              <a:rPr lang="en-US" dirty="0" smtClean="0"/>
              <a:t>July 2017</a:t>
            </a:r>
            <a:endParaRPr lang="en-US" dirty="0"/>
          </a:p>
        </p:txBody>
      </p:sp>
    </p:spTree>
    <p:extLst>
      <p:ext uri="{BB962C8B-B14F-4D97-AF65-F5344CB8AC3E}">
        <p14:creationId xmlns:p14="http://schemas.microsoft.com/office/powerpoint/2010/main" val="2578373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64320"/>
            <a:ext cx="8419763" cy="990600"/>
          </a:xfrm>
        </p:spPr>
        <p:txBody>
          <a:bodyPr>
            <a:normAutofit/>
          </a:bodyPr>
          <a:lstStyle/>
          <a:p>
            <a:r>
              <a:rPr lang="en-AU" dirty="0"/>
              <a:t>Team Leader / Staff – </a:t>
            </a:r>
            <a:r>
              <a:rPr lang="en-AU" dirty="0" smtClean="0"/>
              <a:t/>
            </a:r>
            <a:br>
              <a:rPr lang="en-AU" dirty="0" smtClean="0"/>
            </a:br>
            <a:r>
              <a:rPr lang="en-AU" dirty="0" smtClean="0"/>
              <a:t>View Client </a:t>
            </a:r>
            <a:r>
              <a:rPr lang="en-AU" dirty="0"/>
              <a:t>R</a:t>
            </a:r>
            <a:r>
              <a:rPr lang="en-AU" dirty="0" smtClean="0"/>
              <a:t>ecord – Client  Details</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9</a:t>
            </a:fld>
            <a:endParaRPr lang="en-US"/>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273978"/>
            <a:ext cx="4038600" cy="26103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92512"/>
            <a:ext cx="4038600" cy="25675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5117116" y="5423632"/>
            <a:ext cx="3347153" cy="769441"/>
          </a:xfrm>
          <a:prstGeom prst="rect">
            <a:avLst/>
          </a:prstGeom>
        </p:spPr>
        <p:txBody>
          <a:bodyPr wrap="square">
            <a:spAutoFit/>
          </a:bodyPr>
          <a:lstStyle/>
          <a:p>
            <a:r>
              <a:rPr lang="en-AU" sz="1100" b="1" dirty="0"/>
              <a:t>Hint: </a:t>
            </a:r>
            <a:r>
              <a:rPr lang="en-AU" sz="1100" dirty="0" smtClean="0"/>
              <a:t>There is now a ‘Tasks and Notifications’ tab on a client’s record. This will display all tasks and notifications relevant to the client, so they can be actioned or viewed at the same time. </a:t>
            </a:r>
            <a:endParaRPr lang="en-AU" sz="1100" dirty="0"/>
          </a:p>
        </p:txBody>
      </p:sp>
      <p:cxnSp>
        <p:nvCxnSpPr>
          <p:cNvPr id="11" name="Straight Arrow Connector 10"/>
          <p:cNvCxnSpPr/>
          <p:nvPr/>
        </p:nvCxnSpPr>
        <p:spPr>
          <a:xfrm flipH="1">
            <a:off x="7543800" y="3163986"/>
            <a:ext cx="436970" cy="2144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12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Team Leader / Staff – View </a:t>
            </a:r>
            <a:r>
              <a:rPr lang="en-AU" dirty="0" smtClean="0"/>
              <a:t>Client Record – Plans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10</a:t>
            </a:fld>
            <a:endParaRPr lang="en-US"/>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777234"/>
            <a:ext cx="4038600" cy="27148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91288"/>
            <a:ext cx="4107382" cy="26902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660769" y="5839946"/>
            <a:ext cx="4172668" cy="261610"/>
          </a:xfrm>
          <a:prstGeom prst="rect">
            <a:avLst/>
          </a:prstGeom>
        </p:spPr>
        <p:txBody>
          <a:bodyPr wrap="square">
            <a:spAutoFit/>
          </a:bodyPr>
          <a:lstStyle/>
          <a:p>
            <a:r>
              <a:rPr lang="en-AU" sz="1100" b="1" dirty="0"/>
              <a:t>Hint: </a:t>
            </a:r>
            <a:r>
              <a:rPr lang="en-AU" sz="1100" dirty="0" smtClean="0"/>
              <a:t>Many of the previous hyperlinks now display as buttons. </a:t>
            </a:r>
            <a:endParaRPr lang="en-AU" sz="1100" dirty="0"/>
          </a:p>
        </p:txBody>
      </p:sp>
      <p:cxnSp>
        <p:nvCxnSpPr>
          <p:cNvPr id="4" name="Straight Arrow Connector 3"/>
          <p:cNvCxnSpPr/>
          <p:nvPr/>
        </p:nvCxnSpPr>
        <p:spPr>
          <a:xfrm flipH="1">
            <a:off x="7306654" y="3461048"/>
            <a:ext cx="786213" cy="2341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12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Leader / Staff – Support Plan </a:t>
            </a:r>
            <a:r>
              <a:rPr lang="en-AU" dirty="0"/>
              <a:t>R</a:t>
            </a:r>
            <a:r>
              <a:rPr lang="en-AU" dirty="0" smtClean="0"/>
              <a:t>eview </a:t>
            </a:r>
            <a:r>
              <a:rPr lang="en-AU" dirty="0"/>
              <a:t>R</a:t>
            </a:r>
            <a:r>
              <a:rPr lang="en-AU" dirty="0" smtClean="0"/>
              <a:t>equest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11</a:t>
            </a:fld>
            <a:endParaRPr lang="en-US"/>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5819" y="2302925"/>
            <a:ext cx="3726383" cy="11147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61" y="3725435"/>
            <a:ext cx="2954857" cy="2468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17252" y="2513318"/>
            <a:ext cx="4443387" cy="8461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884177" y="3493632"/>
            <a:ext cx="1408014" cy="1446550"/>
          </a:xfrm>
          <a:prstGeom prst="rect">
            <a:avLst/>
          </a:prstGeom>
        </p:spPr>
        <p:txBody>
          <a:bodyPr wrap="square">
            <a:spAutoFit/>
          </a:bodyPr>
          <a:lstStyle/>
          <a:p>
            <a:r>
              <a:rPr lang="en-AU" sz="1100" b="1" dirty="0"/>
              <a:t>Hint: </a:t>
            </a:r>
            <a:r>
              <a:rPr lang="en-AU" sz="1100" dirty="0" smtClean="0"/>
              <a:t>You are now able to request a review of a client’s support plan from the top of each tab in the client record or on the client’s accepted referral. </a:t>
            </a:r>
            <a:endParaRPr lang="en-AU" sz="1100" dirty="0"/>
          </a:p>
        </p:txBody>
      </p:sp>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362" y="2138767"/>
            <a:ext cx="4259277" cy="248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a:xfrm flipH="1">
            <a:off x="5008970" y="2840304"/>
            <a:ext cx="1966365" cy="639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191" y="3675396"/>
            <a:ext cx="3621547" cy="25682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6124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users – Tasks and Notifications</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12</a:t>
            </a:fld>
            <a:endParaRPr lang="en-US"/>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68188" y="2521861"/>
            <a:ext cx="4038600" cy="2185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4914814" y="4743782"/>
            <a:ext cx="3330969" cy="769441"/>
          </a:xfrm>
          <a:prstGeom prst="rect">
            <a:avLst/>
          </a:prstGeom>
        </p:spPr>
        <p:txBody>
          <a:bodyPr wrap="square">
            <a:spAutoFit/>
          </a:bodyPr>
          <a:lstStyle/>
          <a:p>
            <a:r>
              <a:rPr lang="en-AU" sz="1100" b="1" dirty="0"/>
              <a:t>Hint: </a:t>
            </a:r>
            <a:r>
              <a:rPr lang="en-AU" sz="1100" dirty="0"/>
              <a:t>From the task or notification tab, you will now be able to directly navigate to the section in the portal where you can view more information about or action the task or notification.</a:t>
            </a:r>
          </a:p>
        </p:txBody>
      </p:sp>
      <p:pic>
        <p:nvPicPr>
          <p:cNvPr id="921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46137"/>
            <a:ext cx="4297216" cy="18478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a:xfrm flipH="1">
            <a:off x="5008971" y="4288779"/>
            <a:ext cx="760650" cy="4550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12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Administrator – Outlet Administration</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13</a:t>
            </a:fld>
            <a:endParaRPr lang="en-US"/>
          </a:p>
        </p:txBody>
      </p:sp>
      <p:pic>
        <p:nvPicPr>
          <p:cNvPr id="1126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0191" y="3089992"/>
            <a:ext cx="4197518" cy="2386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73"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36589"/>
            <a:ext cx="4038600" cy="32434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4576719" y="1980281"/>
            <a:ext cx="4385210" cy="600164"/>
          </a:xfrm>
          <a:prstGeom prst="rect">
            <a:avLst/>
          </a:prstGeom>
        </p:spPr>
        <p:txBody>
          <a:bodyPr wrap="square">
            <a:spAutoFit/>
          </a:bodyPr>
          <a:lstStyle/>
          <a:p>
            <a:r>
              <a:rPr lang="en-AU" sz="1100" b="1" dirty="0"/>
              <a:t>Hint: </a:t>
            </a:r>
            <a:r>
              <a:rPr lang="en-AU" sz="1100" dirty="0"/>
              <a:t>When your screen size is </a:t>
            </a:r>
            <a:r>
              <a:rPr lang="en-AU" sz="1100" dirty="0" smtClean="0"/>
              <a:t>large, the tabs appear at the top of the page so you can </a:t>
            </a:r>
            <a:r>
              <a:rPr lang="en-AU" sz="1100" dirty="0"/>
              <a:t>navigate to the various tiles that display on your home </a:t>
            </a:r>
            <a:r>
              <a:rPr lang="en-AU" sz="1100" dirty="0" smtClean="0"/>
              <a:t>page. The menu button is also available. </a:t>
            </a:r>
            <a:endParaRPr lang="en-AU" sz="1100" dirty="0"/>
          </a:p>
        </p:txBody>
      </p:sp>
      <p:cxnSp>
        <p:nvCxnSpPr>
          <p:cNvPr id="20" name="Straight Arrow Connector 19"/>
          <p:cNvCxnSpPr/>
          <p:nvPr/>
        </p:nvCxnSpPr>
        <p:spPr>
          <a:xfrm flipV="1">
            <a:off x="7015795" y="2512578"/>
            <a:ext cx="0" cy="417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132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Administrator – Outlet administration – Add Services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14</a:t>
            </a:fld>
            <a:endParaRPr lang="en-US"/>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45364"/>
            <a:ext cx="4038600" cy="31734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02134"/>
            <a:ext cx="4187052" cy="28018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576719" y="5618819"/>
            <a:ext cx="4385210" cy="430887"/>
          </a:xfrm>
          <a:prstGeom prst="rect">
            <a:avLst/>
          </a:prstGeom>
        </p:spPr>
        <p:txBody>
          <a:bodyPr wrap="square">
            <a:spAutoFit/>
          </a:bodyPr>
          <a:lstStyle/>
          <a:p>
            <a:r>
              <a:rPr lang="en-AU" sz="1100" b="1" dirty="0"/>
              <a:t>Hint: </a:t>
            </a:r>
            <a:r>
              <a:rPr lang="en-AU" sz="1100" dirty="0" smtClean="0"/>
              <a:t>Symbols (rather than hyperlinks) are used to reflect the actions/changes you can make (e.g. view, edit, remove). </a:t>
            </a:r>
            <a:endParaRPr lang="en-AU" sz="1100" dirty="0"/>
          </a:p>
        </p:txBody>
      </p:sp>
      <p:cxnSp>
        <p:nvCxnSpPr>
          <p:cNvPr id="4" name="Straight Arrow Connector 3"/>
          <p:cNvCxnSpPr/>
          <p:nvPr/>
        </p:nvCxnSpPr>
        <p:spPr>
          <a:xfrm>
            <a:off x="6588807" y="4802736"/>
            <a:ext cx="0" cy="816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132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Administrator – Add Services (cont.)</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15</a:t>
            </a:fld>
            <a:endParaRPr lang="en-US"/>
          </a:p>
        </p:txBody>
      </p:sp>
      <p:pic>
        <p:nvPicPr>
          <p:cNvPr id="1331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182906"/>
            <a:ext cx="4038600" cy="3113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8633"/>
            <a:ext cx="4038600" cy="24291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893" y="5621422"/>
            <a:ext cx="4730400" cy="8452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5105395" y="4785679"/>
            <a:ext cx="3279703" cy="600164"/>
          </a:xfrm>
          <a:prstGeom prst="rect">
            <a:avLst/>
          </a:prstGeom>
        </p:spPr>
        <p:txBody>
          <a:bodyPr wrap="square">
            <a:spAutoFit/>
          </a:bodyPr>
          <a:lstStyle/>
          <a:p>
            <a:r>
              <a:rPr lang="en-AU" sz="1100" b="1" dirty="0"/>
              <a:t>Hint</a:t>
            </a:r>
            <a:r>
              <a:rPr lang="en-AU" sz="1100" dirty="0"/>
              <a:t>: </a:t>
            </a:r>
            <a:r>
              <a:rPr lang="en-AU" sz="1100" dirty="0" smtClean="0"/>
              <a:t>Success, warning and information messages will now appear at the bottom of the page. </a:t>
            </a:r>
            <a:endParaRPr lang="en-AU" sz="1100" dirty="0"/>
          </a:p>
        </p:txBody>
      </p:sp>
      <p:cxnSp>
        <p:nvCxnSpPr>
          <p:cNvPr id="14" name="Straight Arrow Connector 13"/>
          <p:cNvCxnSpPr/>
          <p:nvPr/>
        </p:nvCxnSpPr>
        <p:spPr>
          <a:xfrm>
            <a:off x="6728041" y="5310978"/>
            <a:ext cx="17205" cy="733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132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Administrator – Staff Administration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16</a:t>
            </a:fld>
            <a:endParaRPr lang="en-US"/>
          </a:p>
        </p:txBody>
      </p:sp>
      <p:pic>
        <p:nvPicPr>
          <p:cNvPr id="1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9495" y="2064204"/>
            <a:ext cx="1998223" cy="3845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859" y="2067695"/>
            <a:ext cx="2918268" cy="16766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b="4194"/>
          <a:stretch/>
        </p:blipFill>
        <p:spPr bwMode="auto">
          <a:xfrm>
            <a:off x="5226031" y="2067697"/>
            <a:ext cx="3460769" cy="21127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7642" y="4310351"/>
            <a:ext cx="4649458" cy="20163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348696" y="4559408"/>
            <a:ext cx="1454849" cy="1277273"/>
          </a:xfrm>
          <a:prstGeom prst="rect">
            <a:avLst/>
          </a:prstGeom>
        </p:spPr>
        <p:txBody>
          <a:bodyPr wrap="square">
            <a:spAutoFit/>
          </a:bodyPr>
          <a:lstStyle/>
          <a:p>
            <a:r>
              <a:rPr lang="en-AU" sz="1100" b="1" dirty="0"/>
              <a:t>Hint: </a:t>
            </a:r>
            <a:r>
              <a:rPr lang="en-AU" sz="1100" dirty="0" smtClean="0"/>
              <a:t>There is improved layout for staff administration and better distinction between organisation and outlet roles.</a:t>
            </a:r>
            <a:endParaRPr lang="en-AU" sz="1100" dirty="0"/>
          </a:p>
        </p:txBody>
      </p:sp>
      <p:cxnSp>
        <p:nvCxnSpPr>
          <p:cNvPr id="4" name="Straight Arrow Connector 3"/>
          <p:cNvCxnSpPr/>
          <p:nvPr/>
        </p:nvCxnSpPr>
        <p:spPr>
          <a:xfrm flipH="1">
            <a:off x="3700993" y="5447945"/>
            <a:ext cx="56402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5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Supporting materials</a:t>
            </a:r>
            <a:endParaRPr lang="en-AU" dirty="0"/>
          </a:p>
        </p:txBody>
      </p:sp>
      <p:sp>
        <p:nvSpPr>
          <p:cNvPr id="3" name="Content Placeholder 2"/>
          <p:cNvSpPr>
            <a:spLocks noGrp="1"/>
          </p:cNvSpPr>
          <p:nvPr>
            <p:ph idx="1"/>
          </p:nvPr>
        </p:nvSpPr>
        <p:spPr/>
        <p:txBody>
          <a:bodyPr/>
          <a:lstStyle/>
          <a:p>
            <a:r>
              <a:rPr lang="en-US" dirty="0"/>
              <a:t>The Summary of Changes document will be available prior to 24 July 2017 to reflect other changes to the portals</a:t>
            </a:r>
          </a:p>
          <a:p>
            <a:r>
              <a:rPr lang="en-US" dirty="0"/>
              <a:t>All user guides/quick reference guides are being updated with </a:t>
            </a:r>
            <a:r>
              <a:rPr lang="en-US"/>
              <a:t>new </a:t>
            </a:r>
            <a:r>
              <a:rPr lang="en-US" smtClean="0"/>
              <a:t>screenshots and content. </a:t>
            </a:r>
            <a:endParaRPr lang="en-US" dirty="0" smtClean="0"/>
          </a:p>
          <a:p>
            <a:r>
              <a:rPr lang="en-US" dirty="0"/>
              <a:t>Updated material will be available shortly on the Department of Health’s ‘Information for </a:t>
            </a:r>
            <a:r>
              <a:rPr lang="en-US" dirty="0" smtClean="0"/>
              <a:t>service providers’ </a:t>
            </a:r>
            <a:r>
              <a:rPr lang="en-US" dirty="0"/>
              <a:t>page </a:t>
            </a:r>
            <a:r>
              <a:rPr lang="en-US" dirty="0" smtClean="0"/>
              <a:t>at: </a:t>
            </a:r>
            <a:r>
              <a:rPr lang="en-US" dirty="0">
                <a:solidFill>
                  <a:srgbClr val="FF0000"/>
                </a:solidFill>
                <a:hlinkClick r:id="rId2"/>
              </a:rPr>
              <a:t>https://agedcare.health.gov.au/our-responsibilities/ageing-and-aged-care/programs-services/my-aged-care/information-for-service-providers</a:t>
            </a:r>
            <a:r>
              <a:rPr lang="en-US" dirty="0">
                <a:solidFill>
                  <a:srgbClr val="FF0000"/>
                </a:solidFill>
              </a:rPr>
              <a:t> </a:t>
            </a:r>
            <a:endParaRPr lang="en-AU" dirty="0"/>
          </a:p>
          <a:p>
            <a:endParaRPr lang="en-AU" dirty="0"/>
          </a:p>
        </p:txBody>
      </p:sp>
      <p:sp>
        <p:nvSpPr>
          <p:cNvPr id="4" name="Date Placeholder 3"/>
          <p:cNvSpPr>
            <a:spLocks noGrp="1"/>
          </p:cNvSpPr>
          <p:nvPr>
            <p:ph type="dt" sz="half" idx="10"/>
          </p:nvPr>
        </p:nvSpPr>
        <p:spPr/>
        <p:txBody>
          <a:bodyPr/>
          <a:lstStyle/>
          <a:p>
            <a:fld id="{A067A646-727C-E74B-8CEF-AB23D605ECA8}" type="datetime3">
              <a:rPr lang="en-AU" smtClean="0"/>
              <a:t>12 July,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24660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presentation</a:t>
            </a:r>
            <a:endParaRPr lang="en-US" dirty="0"/>
          </a:p>
        </p:txBody>
      </p:sp>
      <p:sp>
        <p:nvSpPr>
          <p:cNvPr id="3" name="Content Placeholder 2"/>
          <p:cNvSpPr>
            <a:spLocks noGrp="1"/>
          </p:cNvSpPr>
          <p:nvPr>
            <p:ph idx="1"/>
          </p:nvPr>
        </p:nvSpPr>
        <p:spPr/>
        <p:txBody>
          <a:bodyPr/>
          <a:lstStyle/>
          <a:p>
            <a:r>
              <a:rPr lang="en-US" dirty="0" smtClean="0"/>
              <a:t>To provide an overview of the changes to the Provider Portal user interface (compared to the current interface)</a:t>
            </a:r>
          </a:p>
          <a:p>
            <a:r>
              <a:rPr lang="en-US" dirty="0" smtClean="0"/>
              <a:t>To demonstrate some key changes/improvements for users</a:t>
            </a:r>
          </a:p>
          <a:p>
            <a:r>
              <a:rPr lang="en-US" dirty="0" smtClean="0"/>
              <a:t>To ready users for the change on 24 July 2017.</a:t>
            </a:r>
          </a:p>
          <a:p>
            <a:endParaRPr lang="en-US" dirty="0" smtClean="0"/>
          </a:p>
          <a:p>
            <a:pPr marL="0" indent="0">
              <a:buNone/>
            </a:pPr>
            <a:r>
              <a:rPr lang="en-US" b="1" dirty="0" smtClean="0"/>
              <a:t>Note: </a:t>
            </a:r>
          </a:p>
          <a:p>
            <a:r>
              <a:rPr lang="en-US" dirty="0"/>
              <a:t>All screenshots used show test data and do not reflect real client data or </a:t>
            </a:r>
            <a:r>
              <a:rPr lang="en-US" dirty="0" smtClean="0"/>
              <a:t>timeframes</a:t>
            </a:r>
          </a:p>
          <a:p>
            <a:r>
              <a:rPr lang="en-US" dirty="0"/>
              <a:t>There may be further updates to functionality prior to the Release</a:t>
            </a:r>
          </a:p>
          <a:p>
            <a:r>
              <a:rPr lang="en-US" dirty="0" smtClean="0"/>
              <a:t>Changes will also be made to the Assessor Portal.  </a:t>
            </a:r>
          </a:p>
        </p:txBody>
      </p:sp>
      <p:sp>
        <p:nvSpPr>
          <p:cNvPr id="6" name="Date Placeholder 5"/>
          <p:cNvSpPr>
            <a:spLocks noGrp="1"/>
          </p:cNvSpPr>
          <p:nvPr>
            <p:ph type="dt" sz="half" idx="10"/>
          </p:nvPr>
        </p:nvSpPr>
        <p:spPr/>
        <p:txBody>
          <a:bodyPr/>
          <a:lstStyle/>
          <a:p>
            <a:fld id="{814E336E-9668-7A47-BC8D-8272498D0373}" type="datetime3">
              <a:rPr lang="en-AU" smtClean="0"/>
              <a:t>12 July, 2017</a:t>
            </a:fld>
            <a:endParaRPr lang="en-US"/>
          </a:p>
        </p:txBody>
      </p:sp>
      <p:sp>
        <p:nvSpPr>
          <p:cNvPr id="7" name="Footer Placeholder 6"/>
          <p:cNvSpPr>
            <a:spLocks noGrp="1"/>
          </p:cNvSpPr>
          <p:nvPr>
            <p:ph type="ftr" sz="quarter" idx="11"/>
          </p:nvPr>
        </p:nvSpPr>
        <p:spPr/>
        <p:txBody>
          <a:bodyPr/>
          <a:lstStyle/>
          <a:p>
            <a:pPr algn="r"/>
            <a:endParaRPr lang="en-US" dirty="0"/>
          </a:p>
        </p:txBody>
      </p:sp>
      <p:sp>
        <p:nvSpPr>
          <p:cNvPr id="8" name="Slide Number Placeholder 7"/>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409913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make changes to the user interface?</a:t>
            </a:r>
            <a:endParaRPr lang="en-AU" dirty="0"/>
          </a:p>
        </p:txBody>
      </p:sp>
      <p:sp>
        <p:nvSpPr>
          <p:cNvPr id="3" name="Content Placeholder 2"/>
          <p:cNvSpPr>
            <a:spLocks noGrp="1"/>
          </p:cNvSpPr>
          <p:nvPr>
            <p:ph idx="1"/>
          </p:nvPr>
        </p:nvSpPr>
        <p:spPr/>
        <p:txBody>
          <a:bodyPr>
            <a:normAutofit lnSpcReduction="10000"/>
          </a:bodyPr>
          <a:lstStyle/>
          <a:p>
            <a:r>
              <a:rPr lang="en-AU" dirty="0" smtClean="0"/>
              <a:t>To make the portal easier to use</a:t>
            </a:r>
          </a:p>
          <a:p>
            <a:r>
              <a:rPr lang="en-AU" dirty="0" smtClean="0"/>
              <a:t>To introduce a cleaner, more modern user interface</a:t>
            </a:r>
          </a:p>
          <a:p>
            <a:r>
              <a:rPr lang="en-AU" dirty="0" smtClean="0"/>
              <a:t>To enable a consistent user experience across all screens</a:t>
            </a:r>
          </a:p>
          <a:p>
            <a:pPr marL="171450" indent="-171450"/>
            <a:r>
              <a:rPr lang="en-AU" dirty="0" smtClean="0"/>
              <a:t>To have a </a:t>
            </a:r>
            <a:r>
              <a:rPr lang="en-AU" dirty="0"/>
              <a:t>responsive application that can work across various browsers and devices, </a:t>
            </a:r>
            <a:r>
              <a:rPr lang="en-AU" dirty="0" smtClean="0"/>
              <a:t>and is </a:t>
            </a:r>
            <a:r>
              <a:rPr lang="en-AU" dirty="0"/>
              <a:t>optimised for different screen </a:t>
            </a:r>
            <a:r>
              <a:rPr lang="en-AU" dirty="0" smtClean="0"/>
              <a:t>resolutions.</a:t>
            </a:r>
            <a:endParaRPr lang="en-AU" dirty="0"/>
          </a:p>
          <a:p>
            <a:endParaRPr lang="en-AU" dirty="0" smtClean="0"/>
          </a:p>
          <a:p>
            <a:pPr marL="0" indent="0">
              <a:buNone/>
            </a:pPr>
            <a:r>
              <a:rPr lang="en-AU" b="1" dirty="0" smtClean="0"/>
              <a:t>Why now?</a:t>
            </a:r>
          </a:p>
          <a:p>
            <a:r>
              <a:rPr lang="en-AU" dirty="0" smtClean="0"/>
              <a:t>This is in addition to the full number of changes included in the release</a:t>
            </a:r>
          </a:p>
          <a:p>
            <a:r>
              <a:rPr lang="en-AU" dirty="0" smtClean="0"/>
              <a:t>While it’s a large improvement for users, it’s a small IT change </a:t>
            </a:r>
          </a:p>
          <a:p>
            <a:r>
              <a:rPr lang="en-AU" dirty="0" smtClean="0"/>
              <a:t>There will be no impact to the performance of the system.</a:t>
            </a:r>
          </a:p>
          <a:p>
            <a:pPr lvl="1"/>
            <a:endParaRPr lang="en-AU" dirty="0"/>
          </a:p>
        </p:txBody>
      </p:sp>
      <p:sp>
        <p:nvSpPr>
          <p:cNvPr id="4" name="Date Placeholder 3"/>
          <p:cNvSpPr>
            <a:spLocks noGrp="1"/>
          </p:cNvSpPr>
          <p:nvPr>
            <p:ph type="dt" sz="half" idx="10"/>
          </p:nvPr>
        </p:nvSpPr>
        <p:spPr/>
        <p:txBody>
          <a:bodyPr/>
          <a:lstStyle/>
          <a:p>
            <a:fld id="{A067A646-727C-E74B-8CEF-AB23D605ECA8}" type="datetime3">
              <a:rPr lang="en-AU" smtClean="0"/>
              <a:t>12 July,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2782927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Provider Portal – Home Page</a:t>
            </a:r>
          </a:p>
        </p:txBody>
      </p:sp>
      <p:sp>
        <p:nvSpPr>
          <p:cNvPr id="3" name="Text Placeholder 2"/>
          <p:cNvSpPr>
            <a:spLocks noGrp="1"/>
          </p:cNvSpPr>
          <p:nvPr>
            <p:ph type="body" idx="1"/>
          </p:nvPr>
        </p:nvSpPr>
        <p:spPr/>
        <p:txBody>
          <a:bodyPr/>
          <a:lstStyle/>
          <a:p>
            <a:pPr algn="ctr"/>
            <a:r>
              <a:rPr lang="en-AU" dirty="0"/>
              <a:t>CURRENT </a:t>
            </a:r>
            <a:r>
              <a:rPr lang="en-AU" dirty="0" smtClean="0"/>
              <a:t>INTERFACE</a:t>
            </a:r>
            <a:endParaRPr lang="en-AU" dirty="0"/>
          </a:p>
        </p:txBody>
      </p:sp>
      <p:sp>
        <p:nvSpPr>
          <p:cNvPr id="5" name="Text Placeholder 4"/>
          <p:cNvSpPr>
            <a:spLocks noGrp="1"/>
          </p:cNvSpPr>
          <p:nvPr>
            <p:ph type="body" sz="quarter" idx="3"/>
          </p:nvPr>
        </p:nvSpPr>
        <p:spPr/>
        <p:txBody>
          <a:bodyPr/>
          <a:lstStyle/>
          <a:p>
            <a:pPr algn="ctr"/>
            <a:r>
              <a:rPr lang="en-AU" dirty="0"/>
              <a:t>NEW </a:t>
            </a:r>
            <a:r>
              <a:rPr lang="en-AU" dirty="0" smtClean="0"/>
              <a:t>INTERFACE</a:t>
            </a:r>
            <a:endParaRPr lang="en-AU" dirty="0"/>
          </a:p>
        </p:txBody>
      </p:sp>
      <p:sp>
        <p:nvSpPr>
          <p:cNvPr id="7" name="Date Placeholder 6"/>
          <p:cNvSpPr>
            <a:spLocks noGrp="1"/>
          </p:cNvSpPr>
          <p:nvPr>
            <p:ph type="dt" sz="half" idx="10"/>
          </p:nvPr>
        </p:nvSpPr>
        <p:spPr/>
        <p:txBody>
          <a:bodyPr/>
          <a:lstStyle/>
          <a:p>
            <a:fld id="{454AE631-4360-9544-BCA3-3664F1C8915F}" type="datetime3">
              <a:rPr lang="en-AU" smtClean="0"/>
              <a:t>12 July,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3</a:t>
            </a:fld>
            <a:endParaRPr lang="en-US"/>
          </a:p>
        </p:txBody>
      </p:sp>
      <p:pic>
        <p:nvPicPr>
          <p:cNvPr id="10"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8334" y="2777643"/>
            <a:ext cx="3932238" cy="29825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b="2479"/>
          <a:stretch/>
        </p:blipFill>
        <p:spPr bwMode="auto">
          <a:xfrm>
            <a:off x="4754563" y="2820373"/>
            <a:ext cx="3932237" cy="28950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309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Leader / Staff – Find a Client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4</a:t>
            </a:fld>
            <a:endParaRPr lang="en-US"/>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439" y="3129597"/>
            <a:ext cx="4038600" cy="2267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340" y="4198444"/>
            <a:ext cx="1447615" cy="2299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397347" y="1966914"/>
            <a:ext cx="4038600" cy="2102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Straight Arrow Connector 13"/>
          <p:cNvCxnSpPr/>
          <p:nvPr/>
        </p:nvCxnSpPr>
        <p:spPr>
          <a:xfrm>
            <a:off x="4589043" y="2272658"/>
            <a:ext cx="2136297" cy="223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91080" y="4345423"/>
            <a:ext cx="2063470" cy="1107996"/>
          </a:xfrm>
          <a:prstGeom prst="rect">
            <a:avLst/>
          </a:prstGeom>
          <a:noFill/>
        </p:spPr>
        <p:txBody>
          <a:bodyPr wrap="square" rtlCol="0">
            <a:spAutoFit/>
          </a:bodyPr>
          <a:lstStyle/>
          <a:p>
            <a:r>
              <a:rPr lang="en-AU" sz="1100" b="1" dirty="0" smtClean="0"/>
              <a:t>Hint: </a:t>
            </a:r>
            <a:r>
              <a:rPr lang="en-AU" sz="1100" dirty="0" smtClean="0"/>
              <a:t>When your </a:t>
            </a:r>
            <a:r>
              <a:rPr lang="en-AU" sz="1100" dirty="0"/>
              <a:t>screen size is </a:t>
            </a:r>
            <a:r>
              <a:rPr lang="en-AU" sz="1100" dirty="0" smtClean="0"/>
              <a:t>small (or minimised), a menu </a:t>
            </a:r>
            <a:r>
              <a:rPr lang="en-AU" sz="1100" dirty="0"/>
              <a:t>button appears in the top </a:t>
            </a:r>
            <a:r>
              <a:rPr lang="en-AU" sz="1100" dirty="0" smtClean="0"/>
              <a:t>left </a:t>
            </a:r>
            <a:r>
              <a:rPr lang="en-AU" sz="1100" dirty="0"/>
              <a:t>for you to navigate to </a:t>
            </a:r>
            <a:r>
              <a:rPr lang="en-AU" sz="1100" dirty="0" smtClean="0"/>
              <a:t>the </a:t>
            </a:r>
            <a:r>
              <a:rPr lang="en-AU" sz="1100" dirty="0"/>
              <a:t>various tiles that display on your home </a:t>
            </a:r>
            <a:r>
              <a:rPr lang="en-AU" sz="1100" dirty="0" smtClean="0"/>
              <a:t>page.</a:t>
            </a:r>
            <a:endParaRPr lang="en-AU" sz="1100" dirty="0"/>
          </a:p>
        </p:txBody>
      </p:sp>
    </p:spTree>
    <p:extLst>
      <p:ext uri="{BB962C8B-B14F-4D97-AF65-F5344CB8AC3E}">
        <p14:creationId xmlns:p14="http://schemas.microsoft.com/office/powerpoint/2010/main" val="2480811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Leader – Incoming Referrals (card view)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5</a:t>
            </a:fld>
            <a:endParaRPr lang="en-US"/>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7173" y="2291647"/>
            <a:ext cx="4356719" cy="2972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4648199" y="5479443"/>
            <a:ext cx="4107383" cy="769441"/>
          </a:xfrm>
          <a:prstGeom prst="rect">
            <a:avLst/>
          </a:prstGeom>
          <a:noFill/>
        </p:spPr>
        <p:txBody>
          <a:bodyPr wrap="square" rtlCol="0">
            <a:spAutoFit/>
          </a:bodyPr>
          <a:lstStyle/>
          <a:p>
            <a:r>
              <a:rPr lang="en-AU" sz="1100" b="1" dirty="0" smtClean="0"/>
              <a:t>Hint: </a:t>
            </a:r>
            <a:r>
              <a:rPr lang="en-AU" sz="1100" dirty="0" smtClean="0"/>
              <a:t>The expanded card view now appears as a pop-up modal. This means there is more space to display referral cards. </a:t>
            </a:r>
            <a:r>
              <a:rPr lang="en-AU" sz="1100" dirty="0"/>
              <a:t>If you wish to exit the expanded card view without taking an action, you can press ‘Esc’ on your keyboard. </a:t>
            </a:r>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199" y="2320400"/>
            <a:ext cx="4038600" cy="2910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6272613" y="4495089"/>
            <a:ext cx="0" cy="922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9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Leader – Incoming Referrals (list view)</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6</a:t>
            </a:fld>
            <a:endParaRPr lang="en-US"/>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5882" y="3078538"/>
            <a:ext cx="4309918" cy="2254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21276"/>
            <a:ext cx="4038600" cy="1808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Straight Arrow Connector 13"/>
          <p:cNvCxnSpPr/>
          <p:nvPr/>
        </p:nvCxnSpPr>
        <p:spPr>
          <a:xfrm flipH="1">
            <a:off x="7243719" y="2581360"/>
            <a:ext cx="1240779" cy="1943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17277" y="4613501"/>
            <a:ext cx="3463772" cy="600164"/>
          </a:xfrm>
          <a:prstGeom prst="rect">
            <a:avLst/>
          </a:prstGeom>
          <a:noFill/>
        </p:spPr>
        <p:txBody>
          <a:bodyPr wrap="square" rtlCol="0">
            <a:spAutoFit/>
          </a:bodyPr>
          <a:lstStyle/>
          <a:p>
            <a:r>
              <a:rPr lang="en-AU" sz="1100" b="1" dirty="0" smtClean="0"/>
              <a:t>Hint: </a:t>
            </a:r>
            <a:r>
              <a:rPr lang="en-AU" sz="1100" dirty="0" smtClean="0"/>
              <a:t>The sort/filter options are collapsed by default in list view. Selecting this button will show you the options. </a:t>
            </a:r>
            <a:endParaRPr lang="en-AU" sz="11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306887"/>
            <a:ext cx="4171060" cy="8680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612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Leader / Staff – Enter Client Service </a:t>
            </a:r>
            <a:r>
              <a:rPr lang="en-AU" dirty="0"/>
              <a:t>I</a:t>
            </a:r>
            <a:r>
              <a:rPr lang="en-AU" dirty="0" smtClean="0"/>
              <a:t>nformation </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7</a:t>
            </a:fld>
            <a:endParaRPr lang="en-US"/>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4657" y="2182677"/>
            <a:ext cx="4351932" cy="13292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10" y="3749647"/>
            <a:ext cx="4093686" cy="25977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27131"/>
          <a:stretch/>
        </p:blipFill>
        <p:spPr bwMode="auto">
          <a:xfrm>
            <a:off x="4648200" y="1964582"/>
            <a:ext cx="4038600" cy="1744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968" y="3800645"/>
            <a:ext cx="2800519" cy="2708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2" name="Straight Arrow Connector 21"/>
          <p:cNvCxnSpPr/>
          <p:nvPr/>
        </p:nvCxnSpPr>
        <p:spPr>
          <a:xfrm flipV="1">
            <a:off x="5089890" y="4410159"/>
            <a:ext cx="2567198" cy="638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620000" y="4071313"/>
            <a:ext cx="1330128" cy="1277273"/>
          </a:xfrm>
          <a:prstGeom prst="rect">
            <a:avLst/>
          </a:prstGeom>
        </p:spPr>
        <p:txBody>
          <a:bodyPr wrap="square">
            <a:spAutoFit/>
          </a:bodyPr>
          <a:lstStyle/>
          <a:p>
            <a:r>
              <a:rPr lang="en-AU" sz="1100" b="1" dirty="0"/>
              <a:t>Hint</a:t>
            </a:r>
            <a:r>
              <a:rPr lang="en-AU" sz="1100" b="1" dirty="0" smtClean="0"/>
              <a:t>: </a:t>
            </a:r>
            <a:r>
              <a:rPr lang="en-AU" sz="1100" dirty="0" smtClean="0"/>
              <a:t>To populate text or date fields, you will need to select the field title, which will minimise upon selection. </a:t>
            </a:r>
            <a:endParaRPr lang="en-AU" sz="1100" dirty="0"/>
          </a:p>
        </p:txBody>
      </p:sp>
    </p:spTree>
    <p:extLst>
      <p:ext uri="{BB962C8B-B14F-4D97-AF65-F5344CB8AC3E}">
        <p14:creationId xmlns:p14="http://schemas.microsoft.com/office/powerpoint/2010/main" val="3976124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Leader / Staff – Services in place</a:t>
            </a:r>
            <a:endParaRPr lang="en-AU" dirty="0"/>
          </a:p>
        </p:txBody>
      </p:sp>
      <p:sp>
        <p:nvSpPr>
          <p:cNvPr id="5" name="Date Placeholder 4"/>
          <p:cNvSpPr>
            <a:spLocks noGrp="1"/>
          </p:cNvSpPr>
          <p:nvPr>
            <p:ph type="dt" sz="half" idx="10"/>
          </p:nvPr>
        </p:nvSpPr>
        <p:spPr/>
        <p:txBody>
          <a:bodyPr/>
          <a:lstStyle/>
          <a:p>
            <a:fld id="{973864DB-BBBC-134F-A16A-8E0C42FF5ACF}" type="datetime3">
              <a:rPr lang="en-AU" smtClean="0"/>
              <a:t>12 July,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8</a:t>
            </a:fld>
            <a:endParaRPr lang="en-US"/>
          </a:p>
        </p:txBody>
      </p:sp>
      <p:sp>
        <p:nvSpPr>
          <p:cNvPr id="13" name="Rectangle 12"/>
          <p:cNvSpPr/>
          <p:nvPr/>
        </p:nvSpPr>
        <p:spPr>
          <a:xfrm>
            <a:off x="4618123" y="5415863"/>
            <a:ext cx="4469233" cy="1107996"/>
          </a:xfrm>
          <a:prstGeom prst="rect">
            <a:avLst/>
          </a:prstGeom>
        </p:spPr>
        <p:txBody>
          <a:bodyPr wrap="square">
            <a:spAutoFit/>
          </a:bodyPr>
          <a:lstStyle/>
          <a:p>
            <a:r>
              <a:rPr lang="en-AU" sz="1100" b="1" dirty="0"/>
              <a:t>Hint: </a:t>
            </a:r>
            <a:r>
              <a:rPr lang="en-AU" sz="1100" dirty="0" smtClean="0"/>
              <a:t>Where a page has multiple items that extend beyond the length of your screen, as you scroll a purple button with an arrow will appear which, when selected, will take you to the top of the page. You could also use the </a:t>
            </a:r>
            <a:r>
              <a:rPr lang="en-AU" sz="1100" dirty="0" err="1" smtClean="0"/>
              <a:t>CTRL+Home</a:t>
            </a:r>
            <a:r>
              <a:rPr lang="en-AU" sz="1100" dirty="0" smtClean="0"/>
              <a:t> shortcut to take you to the top of the page. This button will appear across all pages on the portal (</a:t>
            </a:r>
            <a:r>
              <a:rPr lang="en-AU" sz="1100" dirty="0" err="1" smtClean="0"/>
              <a:t>e.g</a:t>
            </a:r>
            <a:r>
              <a:rPr lang="en-AU" sz="1100" dirty="0" smtClean="0"/>
              <a:t>, client record, referral queue </a:t>
            </a:r>
            <a:r>
              <a:rPr lang="en-AU" sz="1100" dirty="0" err="1" smtClean="0"/>
              <a:t>etc</a:t>
            </a:r>
            <a:r>
              <a:rPr lang="en-AU" sz="1100" dirty="0" smtClean="0"/>
              <a:t>).</a:t>
            </a:r>
            <a:endParaRPr lang="en-AU" sz="11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7945" y="2018264"/>
            <a:ext cx="4038600" cy="3207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p:cNvCxnSpPr/>
          <p:nvPr/>
        </p:nvCxnSpPr>
        <p:spPr>
          <a:xfrm flipH="1">
            <a:off x="7896313" y="5165681"/>
            <a:ext cx="649482" cy="252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115859"/>
            <a:ext cx="4038600" cy="1012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34" y="3221526"/>
            <a:ext cx="3319908" cy="2844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8751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partment of Health Template_Standard">
  <a:themeElements>
    <a:clrScheme name="Department of Health">
      <a:dk1>
        <a:srgbClr val="153F7A"/>
      </a:dk1>
      <a:lt1>
        <a:sysClr val="window" lastClr="FFFFFF"/>
      </a:lt1>
      <a:dk2>
        <a:srgbClr val="3C3C3B"/>
      </a:dk2>
      <a:lt2>
        <a:srgbClr val="FFFFFF"/>
      </a:lt2>
      <a:accent1>
        <a:srgbClr val="102958"/>
      </a:accent1>
      <a:accent2>
        <a:srgbClr val="5B8A2C"/>
      </a:accent2>
      <a:accent3>
        <a:srgbClr val="C5B01C"/>
      </a:accent3>
      <a:accent4>
        <a:srgbClr val="B22525"/>
      </a:accent4>
      <a:accent5>
        <a:srgbClr val="631932"/>
      </a:accent5>
      <a:accent6>
        <a:srgbClr val="41206A"/>
      </a:accent6>
      <a:hlink>
        <a:srgbClr val="0033FF"/>
      </a:hlink>
      <a:folHlink>
        <a:srgbClr val="9900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Department of Health Template_Standard</Template>
  <TotalTime>1282</TotalTime>
  <Words>819</Words>
  <Application>Microsoft Office PowerPoint</Application>
  <PresentationFormat>On-screen Show (4:3)</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Department of Health Template_Standard</vt:lpstr>
      <vt:lpstr>MY AGED CARE - Changes to the PROVIDER PORTAL USER INTERFACE</vt:lpstr>
      <vt:lpstr>Purpose of presentation</vt:lpstr>
      <vt:lpstr>Why make changes to the user interface?</vt:lpstr>
      <vt:lpstr>Provider Portal – Home Page</vt:lpstr>
      <vt:lpstr>Team Leader / Staff – Find a Client </vt:lpstr>
      <vt:lpstr>Team Leader – Incoming Referrals (card view) </vt:lpstr>
      <vt:lpstr>Team Leader – Incoming Referrals (list view)</vt:lpstr>
      <vt:lpstr>Team Leader / Staff – Enter Client Service Information </vt:lpstr>
      <vt:lpstr>Team Leader / Staff – Services in place</vt:lpstr>
      <vt:lpstr>Team Leader / Staff –  View Client Record – Client  Details</vt:lpstr>
      <vt:lpstr>Team Leader / Staff – View Client Record – Plans </vt:lpstr>
      <vt:lpstr>Team Leader / Staff – Support Plan Review Request </vt:lpstr>
      <vt:lpstr>All users – Tasks and Notifications</vt:lpstr>
      <vt:lpstr>Administrator – Outlet Administration</vt:lpstr>
      <vt:lpstr>Administrator – Outlet administration – Add Services </vt:lpstr>
      <vt:lpstr>Administrator – Add Services (cont.)</vt:lpstr>
      <vt:lpstr>Administrator – Staff Administration </vt:lpstr>
      <vt:lpstr>Supporting materials</vt:lpstr>
    </vt:vector>
  </TitlesOfParts>
  <Company>Dept Health And Ageing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AGED CARE - Changes to the ASSESSOR PORTAL USER INTERFACE</dc:title>
  <dc:creator>STRINGER, Bethany</dc:creator>
  <cp:lastModifiedBy>STRINGER, Bethany</cp:lastModifiedBy>
  <cp:revision>45</cp:revision>
  <cp:lastPrinted>2017-07-12T01:31:39Z</cp:lastPrinted>
  <dcterms:created xsi:type="dcterms:W3CDTF">2017-07-03T05:42:22Z</dcterms:created>
  <dcterms:modified xsi:type="dcterms:W3CDTF">2017-07-12T04:07:31Z</dcterms:modified>
</cp:coreProperties>
</file>